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 id="2147483683" r:id="rId5"/>
  </p:sldMasterIdLst>
  <p:notesMasterIdLst>
    <p:notesMasterId r:id="rId21"/>
  </p:notesMasterIdLst>
  <p:handoutMasterIdLst>
    <p:handoutMasterId r:id="rId22"/>
  </p:handoutMasterIdLst>
  <p:sldIdLst>
    <p:sldId id="333" r:id="rId6"/>
    <p:sldId id="326" r:id="rId7"/>
    <p:sldId id="278" r:id="rId8"/>
    <p:sldId id="273" r:id="rId9"/>
    <p:sldId id="342" r:id="rId10"/>
    <p:sldId id="334" r:id="rId11"/>
    <p:sldId id="275" r:id="rId12"/>
    <p:sldId id="335" r:id="rId13"/>
    <p:sldId id="336" r:id="rId14"/>
    <p:sldId id="337" r:id="rId15"/>
    <p:sldId id="338" r:id="rId16"/>
    <p:sldId id="339" r:id="rId17"/>
    <p:sldId id="340" r:id="rId18"/>
    <p:sldId id="341" r:id="rId19"/>
    <p:sldId id="329"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0F39E8-A5CE-41CC-9919-38EEB880B223}" v="23" dt="2026-04-10T16:33:09.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359" autoAdjust="0"/>
  </p:normalViewPr>
  <p:slideViewPr>
    <p:cSldViewPr snapToGrid="0">
      <p:cViewPr varScale="1">
        <p:scale>
          <a:sx n="126" d="100"/>
          <a:sy n="126" d="100"/>
        </p:scale>
        <p:origin x="3906" y="126"/>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AAD2B09A-726C-4907-9D6B-9AFEACC4D00A}" type="datetimeFigureOut">
              <a:rPr lang="en-US" smtClean="0"/>
              <a:t>04/10/2026</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E99AA86-DE88-46EC-9B59-9F077C745F45}" type="datetimeFigureOut">
              <a:rPr lang="en-US" smtClean="0"/>
              <a:t>04/10/2026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va.gov/ogc/apps/accreditation/index.asp"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consumerfinance.gov/complaint/" TargetMode="External"/><Relationship Id="rId4" Type="http://schemas.openxmlformats.org/officeDocument/2006/relationships/hyperlink" Target="https://reportfraud.ftc.gov/#/"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panose="020B0604020202020204" pitchFamily="34" charset="0"/>
              <a:buChar char="•"/>
            </a:pPr>
            <a:r>
              <a:rPr lang="en-US" dirty="0"/>
              <a:t>Rapid City – Will Huffmon</a:t>
            </a:r>
          </a:p>
          <a:p>
            <a:pPr marL="181240" indent="-181240">
              <a:buFont typeface="Arial" panose="020B0604020202020204" pitchFamily="34" charset="0"/>
              <a:buChar char="•"/>
            </a:pPr>
            <a:r>
              <a:rPr lang="en-US" dirty="0"/>
              <a:t>Pierre – Kevin Swanson</a:t>
            </a:r>
          </a:p>
          <a:p>
            <a:pPr marL="181240" indent="-181240">
              <a:buFont typeface="Arial" panose="020B0604020202020204" pitchFamily="34" charset="0"/>
              <a:buChar char="•"/>
            </a:pPr>
            <a:r>
              <a:rPr lang="en-US" dirty="0"/>
              <a:t>Sioux Falls – Dave Denson</a:t>
            </a:r>
          </a:p>
        </p:txBody>
      </p:sp>
      <p:sp>
        <p:nvSpPr>
          <p:cNvPr id="4" name="Slide Number Placeholder 3"/>
          <p:cNvSpPr>
            <a:spLocks noGrp="1"/>
          </p:cNvSpPr>
          <p:nvPr>
            <p:ph type="sldNum" sz="quarter" idx="5"/>
          </p:nvPr>
        </p:nvSpPr>
        <p:spPr/>
        <p:txBody>
          <a:bodyPr/>
          <a:lstStyle/>
          <a:p>
            <a:fld id="{B75CB1D6-1628-43B1-98B7-79312696C38B}" type="slidenum">
              <a:rPr lang="en-US" smtClean="0"/>
              <a:t>1</a:t>
            </a:fld>
            <a:endParaRPr lang="en-US"/>
          </a:p>
        </p:txBody>
      </p:sp>
    </p:spTree>
    <p:extLst>
      <p:ext uri="{BB962C8B-B14F-4D97-AF65-F5344CB8AC3E}">
        <p14:creationId xmlns:p14="http://schemas.microsoft.com/office/powerpoint/2010/main" val="2062165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Citation:</a:t>
            </a:r>
          </a:p>
          <a:p>
            <a:endParaRPr lang="en-US" dirty="0"/>
          </a:p>
          <a:p>
            <a:r>
              <a:rPr lang="en-US" dirty="0"/>
              <a:t>https://www.va.gov/OGC/docs/Accred/StandardsofConduct.pdf</a:t>
            </a:r>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3617474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audience for an example of veteran misconduct. </a:t>
            </a:r>
          </a:p>
        </p:txBody>
      </p:sp>
      <p:sp>
        <p:nvSpPr>
          <p:cNvPr id="4" name="Slide Number Placeholder 3"/>
          <p:cNvSpPr>
            <a:spLocks noGrp="1"/>
          </p:cNvSpPr>
          <p:nvPr>
            <p:ph type="sldNum" sz="quarter" idx="5"/>
          </p:nvPr>
        </p:nvSpPr>
        <p:spPr/>
        <p:txBody>
          <a:bodyPr/>
          <a:lstStyle/>
          <a:p>
            <a:fld id="{B75CB1D6-1628-43B1-98B7-79312696C38B}" type="slidenum">
              <a:rPr lang="en-US" smtClean="0"/>
              <a:t>11</a:t>
            </a:fld>
            <a:endParaRPr lang="en-US"/>
          </a:p>
        </p:txBody>
      </p:sp>
    </p:spTree>
    <p:extLst>
      <p:ext uri="{BB962C8B-B14F-4D97-AF65-F5344CB8AC3E}">
        <p14:creationId xmlns:p14="http://schemas.microsoft.com/office/powerpoint/2010/main" val="529619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ALWAYS try to include the audience by asking for examples they have experienced. Make sure to run the conversation and know when to move on from one speaker to another.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12</a:t>
            </a:fld>
            <a:endParaRPr lang="en-US"/>
          </a:p>
        </p:txBody>
      </p:sp>
    </p:spTree>
    <p:extLst>
      <p:ext uri="{BB962C8B-B14F-4D97-AF65-F5344CB8AC3E}">
        <p14:creationId xmlns:p14="http://schemas.microsoft.com/office/powerpoint/2010/main" val="19105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Answers per bullet point:</a:t>
            </a:r>
          </a:p>
          <a:p>
            <a:pPr marL="171450" indent="-171450">
              <a:buFont typeface="Arial" panose="020B0604020202020204" pitchFamily="34" charset="0"/>
              <a:buChar char="•"/>
            </a:pPr>
            <a:r>
              <a:rPr lang="en-US" dirty="0"/>
              <a:t>Only one representative is allowed POA to file for a veteran</a:t>
            </a:r>
          </a:p>
          <a:p>
            <a:pPr marL="171450" indent="-171450">
              <a:buFont typeface="Arial" panose="020B0604020202020204" pitchFamily="34" charset="0"/>
              <a:buChar char="•"/>
            </a:pPr>
            <a:r>
              <a:rPr lang="en-US" dirty="0"/>
              <a:t>VSO refuses and withdraws representation due to ethical rules</a:t>
            </a:r>
          </a:p>
          <a:p>
            <a:pPr marL="171450" indent="-171450">
              <a:buFont typeface="Arial" panose="020B0604020202020204" pitchFamily="34" charset="0"/>
              <a:buChar char="•"/>
            </a:pPr>
            <a:r>
              <a:rPr lang="en-US" dirty="0"/>
              <a:t>Withdraw POA to avoid conflict of interest</a:t>
            </a:r>
          </a:p>
          <a:p>
            <a:pPr marL="171450" indent="-171450">
              <a:buFont typeface="Arial" panose="020B0604020202020204" pitchFamily="34" charset="0"/>
              <a:buChar char="•"/>
            </a:pPr>
            <a:r>
              <a:rPr lang="en-US" dirty="0"/>
              <a:t>The VSO withdraws the POA due to a lack of coordination/ communication </a:t>
            </a:r>
          </a:p>
          <a:p>
            <a:pPr marL="171450" indent="-171450">
              <a:buFont typeface="Arial" panose="020B0604020202020204" pitchFamily="34" charset="0"/>
              <a:buChar cha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ALWAYS try to include the audience by asking for examples they have experienced. Make sure to run the conversation and know when to move on from one speaker to another.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13</a:t>
            </a:fld>
            <a:endParaRPr lang="en-US"/>
          </a:p>
        </p:txBody>
      </p:sp>
    </p:spTree>
    <p:extLst>
      <p:ext uri="{BB962C8B-B14F-4D97-AF65-F5344CB8AC3E}">
        <p14:creationId xmlns:p14="http://schemas.microsoft.com/office/powerpoint/2010/main" val="848055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14</a:t>
            </a:fld>
            <a:endParaRPr lang="en-US"/>
          </a:p>
        </p:txBody>
      </p:sp>
    </p:spTree>
    <p:extLst>
      <p:ext uri="{BB962C8B-B14F-4D97-AF65-F5344CB8AC3E}">
        <p14:creationId xmlns:p14="http://schemas.microsoft.com/office/powerpoint/2010/main" val="3171892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panose="020B0604020202020204" pitchFamily="34" charset="0"/>
              <a:buChar char="•"/>
            </a:pPr>
            <a:r>
              <a:rPr lang="en-US" dirty="0"/>
              <a:t>Introduce yourself, what your role is within the organization, what area you cover/ are responsible for</a:t>
            </a:r>
          </a:p>
          <a:p>
            <a:pPr marL="181240" indent="-181240">
              <a:buFont typeface="Arial" panose="020B0604020202020204" pitchFamily="34" charset="0"/>
              <a:buChar char="•"/>
            </a:pPr>
            <a:r>
              <a:rPr lang="en-US" dirty="0"/>
              <a:t>Read through each bullet point</a:t>
            </a:r>
          </a:p>
          <a:p>
            <a:pPr marL="181240" indent="-181240">
              <a:buFont typeface="Arial" panose="020B0604020202020204" pitchFamily="34" charset="0"/>
              <a:buChar char="•"/>
            </a:pPr>
            <a:r>
              <a:rPr lang="en-US" dirty="0"/>
              <a:t>Alert the audience that there will be a Q&amp;A at the end of the presentation</a:t>
            </a:r>
          </a:p>
        </p:txBody>
      </p:sp>
      <p:sp>
        <p:nvSpPr>
          <p:cNvPr id="4" name="Slide Number Placeholder 3"/>
          <p:cNvSpPr>
            <a:spLocks noGrp="1"/>
          </p:cNvSpPr>
          <p:nvPr>
            <p:ph type="sldNum" sz="quarter" idx="5"/>
          </p:nvPr>
        </p:nvSpPr>
        <p:spPr/>
        <p:txBody>
          <a:bodyPr/>
          <a:lstStyle/>
          <a:p>
            <a:fld id="{B75CB1D6-1628-43B1-98B7-79312696C38B}" type="slidenum">
              <a:rPr lang="en-US" smtClean="0"/>
              <a:t>2</a:t>
            </a:fld>
            <a:endParaRPr lang="en-US"/>
          </a:p>
        </p:txBody>
      </p:sp>
    </p:spTree>
    <p:extLst>
      <p:ext uri="{BB962C8B-B14F-4D97-AF65-F5344CB8AC3E}">
        <p14:creationId xmlns:p14="http://schemas.microsoft.com/office/powerpoint/2010/main" val="288131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Citations are in order if asked; the first is an abbreviated version from Merriam-Webster, and the second is from SDDVA webpage. </a:t>
            </a:r>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1135372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Choose one or two points to read out loud and offer insight/ examples on how this directly applies to VSOs, OR an example of when one of these was broken by mistake. If someone wants to read all of the points here, direct them to the VSO manual on the SDDVA webpage. This information can be found on page 7 of the VSO manual. </a:t>
            </a:r>
          </a:p>
          <a:p>
            <a:endParaRPr lang="en-US" dirty="0"/>
          </a:p>
          <a:p>
            <a:r>
              <a:rPr lang="en-US" dirty="0"/>
              <a:t>ALWAYS try to include the audience by asking for examples they have experienced. Make sure to run the conversation and know when to move on from one speaker to another. </a:t>
            </a:r>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1727960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Choose one or two points to read out loud and offer insight/ examples on how this directly applies to VSOs, OR an example of when one of these was broken by mistake. If someone wants to read all of the points here, direct them to the VSO manual on the SDDVA webpage. This information can be found on page 7 of the VSO manual. </a:t>
            </a:r>
          </a:p>
          <a:p>
            <a:endParaRPr lang="en-US" dirty="0"/>
          </a:p>
          <a:p>
            <a:r>
              <a:rPr lang="en-US" dirty="0"/>
              <a:t>ALWAYS try to include the audience by asking for examples they have experienced. Make sure to run the conversation and know when to move on from one speaker to another.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5</a:t>
            </a:fld>
            <a:endParaRPr lang="en-US"/>
          </a:p>
        </p:txBody>
      </p:sp>
    </p:spTree>
    <p:extLst>
      <p:ext uri="{BB962C8B-B14F-4D97-AF65-F5344CB8AC3E}">
        <p14:creationId xmlns:p14="http://schemas.microsoft.com/office/powerpoint/2010/main" val="2313472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ALWAYS try to include the audience by asking for examples they have experienced. Make sure to run the conversation and know when to move on from one speaker to another.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6</a:t>
            </a:fld>
            <a:endParaRPr lang="en-US"/>
          </a:p>
        </p:txBody>
      </p:sp>
    </p:spTree>
    <p:extLst>
      <p:ext uri="{BB962C8B-B14F-4D97-AF65-F5344CB8AC3E}">
        <p14:creationId xmlns:p14="http://schemas.microsoft.com/office/powerpoint/2010/main" val="348285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in order of resources posted:</a:t>
            </a:r>
          </a:p>
          <a:p>
            <a:endParaRPr lang="en-US"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i="0" kern="1200" dirty="0">
                <a:solidFill>
                  <a:schemeClr val="tx1"/>
                </a:solidFill>
                <a:effectLst/>
                <a:latin typeface="+mn-lt"/>
                <a:ea typeface="+mn-ea"/>
                <a:cs typeface="+mn-cs"/>
              </a:rPr>
              <a:t>If a Veteran is missing a VA benefits payment, identifies a discrepancy in payments, or finds suspicious activity with your direct deposit account, contact the VA immediately at 1-800-827-1000.</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i="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i="0" kern="1200" dirty="0">
                <a:solidFill>
                  <a:schemeClr val="tx1"/>
                </a:solidFill>
                <a:effectLst/>
                <a:latin typeface="+mn-lt"/>
                <a:ea typeface="+mn-ea"/>
                <a:cs typeface="+mn-cs"/>
              </a:rPr>
              <a:t>If you are interested in working with an accredited Veteran Service Organization, agent, or attorney, you can validate their credentials utilizing VA’s OGC </a:t>
            </a:r>
            <a:r>
              <a:rPr lang="en-US" sz="1200" b="0" i="0" u="none" strike="noStrike" kern="1200" dirty="0">
                <a:solidFill>
                  <a:schemeClr val="tx1"/>
                </a:solidFill>
                <a:effectLst/>
                <a:latin typeface="+mn-lt"/>
                <a:ea typeface="+mn-ea"/>
                <a:cs typeface="+mn-cs"/>
                <a:hlinkClick r:id="rId3" tooltip="Accreditation Search Tool"/>
              </a:rPr>
              <a:t>Accreditation Search Tool</a:t>
            </a:r>
            <a:r>
              <a:rPr lang="en-US" sz="1200" b="0" i="0" kern="1200" dirty="0">
                <a:solidFill>
                  <a:schemeClr val="tx1"/>
                </a:solidFill>
                <a:effectLst/>
                <a:latin typeface="+mn-lt"/>
                <a:ea typeface="+mn-ea"/>
                <a:cs typeface="+mn-cs"/>
              </a:rPr>
              <a: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i="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i="0" kern="1200" dirty="0">
                <a:solidFill>
                  <a:schemeClr val="tx1"/>
                </a:solidFill>
                <a:effectLst/>
                <a:latin typeface="+mn-lt"/>
                <a:ea typeface="+mn-ea"/>
                <a:cs typeface="+mn-cs"/>
              </a:rPr>
              <a:t>Notify the </a:t>
            </a:r>
            <a:r>
              <a:rPr lang="en-US" sz="1200" b="0" i="0" u="none" strike="noStrike" kern="1200" dirty="0">
                <a:solidFill>
                  <a:schemeClr val="tx1"/>
                </a:solidFill>
                <a:effectLst/>
                <a:latin typeface="+mn-lt"/>
                <a:ea typeface="+mn-ea"/>
                <a:cs typeface="+mn-cs"/>
                <a:hlinkClick r:id="rId4" tooltip="Federal Trade Commission website"/>
              </a:rPr>
              <a:t>FTC</a:t>
            </a:r>
            <a:r>
              <a:rPr lang="en-US" sz="1200" b="0" i="0" kern="1200" dirty="0">
                <a:solidFill>
                  <a:schemeClr val="tx1"/>
                </a:solidFill>
                <a:effectLst/>
                <a:latin typeface="+mn-lt"/>
                <a:ea typeface="+mn-ea"/>
                <a:cs typeface="+mn-cs"/>
              </a:rPr>
              <a:t> if an entity is projecting misinformation or has questionable business practices regarding VA entitlements, Veterans/Veteran Advocates may file a complaint with the FTC.</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i="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i="0" kern="1200" dirty="0">
                <a:solidFill>
                  <a:schemeClr val="tx1"/>
                </a:solidFill>
                <a:effectLst/>
                <a:latin typeface="+mn-lt"/>
                <a:ea typeface="+mn-ea"/>
                <a:cs typeface="+mn-cs"/>
              </a:rPr>
              <a:t>CFPB is dedicated to making sure everyone is treated fairly by banks, lenders and other financial institutions. To submit a complaint about a financial product or service </a:t>
            </a:r>
            <a:r>
              <a:rPr lang="en-US" sz="1200" b="0" i="0" u="none" strike="noStrike" kern="1200" dirty="0">
                <a:solidFill>
                  <a:schemeClr val="tx1"/>
                </a:solidFill>
                <a:effectLst/>
                <a:latin typeface="+mn-lt"/>
                <a:ea typeface="+mn-ea"/>
                <a:cs typeface="+mn-cs"/>
                <a:hlinkClick r:id="rId5" tooltip="Consumer Financial Protection Bureau website"/>
              </a:rPr>
              <a:t>Submit a complaint | Consumer Financial Protection Bureau (consumerfinance.gov)</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3078246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each bullet point as a question of whether or not the duty to report is necessary or fraudulent. Ask the audience to vote on whether they think each question should end in reporting fraud or if they have the duty to report.</a:t>
            </a:r>
          </a:p>
          <a:p>
            <a:endParaRPr lang="en-US" dirty="0"/>
          </a:p>
          <a:p>
            <a:r>
              <a:rPr lang="en-US" dirty="0"/>
              <a:t>Answers per bullet point:</a:t>
            </a:r>
          </a:p>
          <a:p>
            <a:pPr marL="171450" indent="-171450">
              <a:buFont typeface="Arial" panose="020B0604020202020204" pitchFamily="34" charset="0"/>
              <a:buChar char="•"/>
            </a:pPr>
            <a:r>
              <a:rPr lang="en-US" dirty="0"/>
              <a:t>Attempted VA benefit fraud</a:t>
            </a:r>
          </a:p>
          <a:p>
            <a:pPr marL="171450" indent="-171450">
              <a:buFont typeface="Arial" panose="020B0604020202020204" pitchFamily="34" charset="0"/>
              <a:buChar char="•"/>
            </a:pPr>
            <a:r>
              <a:rPr lang="en-US" dirty="0"/>
              <a:t>Possible financial exploitation of a vulnerable veteran</a:t>
            </a:r>
          </a:p>
          <a:p>
            <a:pPr marL="171450" indent="-171450">
              <a:buFont typeface="Arial" panose="020B0604020202020204" pitchFamily="34" charset="0"/>
              <a:buChar char="•"/>
            </a:pPr>
            <a:r>
              <a:rPr lang="en-US" dirty="0"/>
              <a:t>This could include contacting the Veteran Crisis Line</a:t>
            </a:r>
          </a:p>
          <a:p>
            <a:pPr marL="171450" indent="-171450">
              <a:buFont typeface="Arial" panose="020B0604020202020204" pitchFamily="34" charset="0"/>
              <a:buChar char="•"/>
            </a:pPr>
            <a:r>
              <a:rPr lang="en-US" dirty="0"/>
              <a:t>May require reporting if there is imminent danger, depending on state law</a:t>
            </a:r>
          </a:p>
          <a:p>
            <a:pPr marL="171450" indent="-171450">
              <a:buFont typeface="Arial" panose="020B0604020202020204" pitchFamily="34" charset="0"/>
              <a:buChar cha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ALWAYS try to include the audience by asking for examples they have experienced. Make sure to run the conversation and know when to move on from one speaker to another.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8</a:t>
            </a:fld>
            <a:endParaRPr lang="en-US"/>
          </a:p>
        </p:txBody>
      </p:sp>
    </p:spTree>
    <p:extLst>
      <p:ext uri="{BB962C8B-B14F-4D97-AF65-F5344CB8AC3E}">
        <p14:creationId xmlns:p14="http://schemas.microsoft.com/office/powerpoint/2010/main" val="1709528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reference: https://www.va.gov/OGC/docs/Accred/StandardsofConduct.pdf</a:t>
            </a:r>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31258366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543DCCA-B04A-94A9-43B6-D4F0B4928E90}"/>
              </a:ext>
            </a:extLst>
          </p:cNvPr>
          <p:cNvPicPr>
            <a:picLocks noChangeAspect="1"/>
          </p:cNvPicPr>
          <p:nvPr userDrawn="1"/>
        </p:nvPicPr>
        <p:blipFill>
          <a:blip r:embed="rId2"/>
          <a:stretch>
            <a:fillRect/>
          </a:stretch>
        </p:blipFill>
        <p:spPr>
          <a:xfrm>
            <a:off x="1" y="0"/>
            <a:ext cx="12192000" cy="6858000"/>
          </a:xfrm>
          <a:prstGeom prst="rect">
            <a:avLst/>
          </a:prstGeom>
        </p:spPr>
      </p:pic>
      <p:sp>
        <p:nvSpPr>
          <p:cNvPr id="9" name="Title Placeholder 1">
            <a:extLst>
              <a:ext uri="{FF2B5EF4-FFF2-40B4-BE49-F238E27FC236}">
                <a16:creationId xmlns:a16="http://schemas.microsoft.com/office/drawing/2014/main" id="{D4B3DCD2-FB9E-94AE-0B83-843F1C7325A5}"/>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10" name="Text Placeholder 7">
            <a:extLst>
              <a:ext uri="{FF2B5EF4-FFF2-40B4-BE49-F238E27FC236}">
                <a16:creationId xmlns:a16="http://schemas.microsoft.com/office/drawing/2014/main" id="{B4A90CD1-C926-B9B2-DC9C-FC96CBC068AF}"/>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80517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04/10/2026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13849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46D206-0D88-D1C6-A1B9-AF016AC8D8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808235E-5F4F-AFE1-DD50-AE45F88FF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B024A4-2603-D052-9CC8-40075E3512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840021-86AE-4881-9AB9-41183874158A}" type="datetimeFigureOut">
              <a:rPr lang="en-US" smtClean="0"/>
              <a:t>04/10/2026</a:t>
            </a:fld>
            <a:endParaRPr lang="en-US"/>
          </a:p>
        </p:txBody>
      </p:sp>
      <p:sp>
        <p:nvSpPr>
          <p:cNvPr id="5" name="Footer Placeholder 4">
            <a:extLst>
              <a:ext uri="{FF2B5EF4-FFF2-40B4-BE49-F238E27FC236}">
                <a16:creationId xmlns:a16="http://schemas.microsoft.com/office/drawing/2014/main" id="{D44C7417-388E-3267-F142-9462C950A5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604DA4-1A84-C0C6-F64D-5C20367622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9F9AAF-0F0D-45DC-9984-77BBA624A6B5}" type="slidenum">
              <a:rPr lang="en-US" smtClean="0"/>
              <a:t>‹#›</a:t>
            </a:fld>
            <a:endParaRPr lang="en-US"/>
          </a:p>
        </p:txBody>
      </p:sp>
    </p:spTree>
    <p:extLst>
      <p:ext uri="{BB962C8B-B14F-4D97-AF65-F5344CB8AC3E}">
        <p14:creationId xmlns:p14="http://schemas.microsoft.com/office/powerpoint/2010/main" val="1112100412"/>
      </p:ext>
    </p:extLst>
  </p:cSld>
  <p:clrMap bg1="lt1" tx1="dk1" bg2="lt2" tx2="dk2" accent1="accent1" accent2="accent2" accent3="accent3" accent4="accent4" accent5="accent5" accent6="accent6" hlink="hlink" folHlink="folHlink"/>
  <p:sldLayoutIdLst>
    <p:sldLayoutId id="2147483695" r:id="rId1"/>
    <p:sldLayoutId id="2147483697" r:id="rId2"/>
  </p:sldLayoutIdLst>
  <p:txStyles>
    <p:titleStyle>
      <a:lvl1pPr algn="l" defTabSz="914400" rtl="0" eaLnBrk="1" latinLnBrk="0" hangingPunct="1">
        <a:lnSpc>
          <a:spcPct val="90000"/>
        </a:lnSpc>
        <a:spcBef>
          <a:spcPct val="0"/>
        </a:spcBef>
        <a:buNone/>
        <a:defRPr sz="4400" b="1" kern="1200">
          <a:solidFill>
            <a:srgbClr val="CC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CC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CC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CC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CC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CC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merriam-webster.com/thesaurus/ethic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1C31E-0391-B1E7-81A3-1E38C0F8C26B}"/>
              </a:ext>
            </a:extLst>
          </p:cNvPr>
          <p:cNvSpPr>
            <a:spLocks noGrp="1"/>
          </p:cNvSpPr>
          <p:nvPr>
            <p:ph type="title"/>
          </p:nvPr>
        </p:nvSpPr>
        <p:spPr>
          <a:xfrm>
            <a:off x="3449849" y="2419643"/>
            <a:ext cx="6335227" cy="1130915"/>
          </a:xfrm>
        </p:spPr>
        <p:txBody>
          <a:bodyPr>
            <a:noAutofit/>
          </a:bodyPr>
          <a:lstStyle/>
          <a:p>
            <a:r>
              <a:rPr lang="en-US" sz="4400" dirty="0"/>
              <a:t>VSO Ethics and Standards of Conduct</a:t>
            </a:r>
          </a:p>
        </p:txBody>
      </p:sp>
      <p:sp>
        <p:nvSpPr>
          <p:cNvPr id="3" name="Text Placeholder 2">
            <a:extLst>
              <a:ext uri="{FF2B5EF4-FFF2-40B4-BE49-F238E27FC236}">
                <a16:creationId xmlns:a16="http://schemas.microsoft.com/office/drawing/2014/main" id="{AB65B024-7D32-6997-1903-96C9B909F9EA}"/>
              </a:ext>
            </a:extLst>
          </p:cNvPr>
          <p:cNvSpPr>
            <a:spLocks noGrp="1"/>
          </p:cNvSpPr>
          <p:nvPr>
            <p:ph type="body" sz="quarter" idx="11"/>
          </p:nvPr>
        </p:nvSpPr>
        <p:spPr>
          <a:xfrm>
            <a:off x="3419867" y="3960407"/>
            <a:ext cx="6395190" cy="692900"/>
          </a:xfrm>
        </p:spPr>
        <p:txBody>
          <a:bodyPr>
            <a:noAutofit/>
          </a:bodyPr>
          <a:lstStyle/>
          <a:p>
            <a:r>
              <a:rPr lang="en-US" sz="2400" dirty="0">
                <a:solidFill>
                  <a:schemeClr val="tx1"/>
                </a:solidFill>
              </a:rPr>
              <a:t>Presented by: SDDVA Field Service Officers</a:t>
            </a:r>
          </a:p>
        </p:txBody>
      </p:sp>
    </p:spTree>
    <p:extLst>
      <p:ext uri="{BB962C8B-B14F-4D97-AF65-F5344CB8AC3E}">
        <p14:creationId xmlns:p14="http://schemas.microsoft.com/office/powerpoint/2010/main" val="169657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BCBCB0-FFE3-2C3E-46F5-F21D7115CF0D}"/>
              </a:ext>
            </a:extLst>
          </p:cNvPr>
          <p:cNvSpPr>
            <a:spLocks noGrp="1"/>
          </p:cNvSpPr>
          <p:nvPr>
            <p:ph type="title"/>
          </p:nvPr>
        </p:nvSpPr>
        <p:spPr/>
        <p:txBody>
          <a:bodyPr/>
          <a:lstStyle/>
          <a:p>
            <a:r>
              <a:rPr lang="en-US" dirty="0"/>
              <a:t>Violations of Standards of Conduct</a:t>
            </a:r>
          </a:p>
        </p:txBody>
      </p:sp>
      <p:sp>
        <p:nvSpPr>
          <p:cNvPr id="5" name="TextBox 4">
            <a:extLst>
              <a:ext uri="{FF2B5EF4-FFF2-40B4-BE49-F238E27FC236}">
                <a16:creationId xmlns:a16="http://schemas.microsoft.com/office/drawing/2014/main" id="{12371522-CB86-729C-97F5-0CE7B57672D5}"/>
              </a:ext>
            </a:extLst>
          </p:cNvPr>
          <p:cNvSpPr txBox="1"/>
          <p:nvPr/>
        </p:nvSpPr>
        <p:spPr>
          <a:xfrm>
            <a:off x="357809" y="1977887"/>
            <a:ext cx="11621540" cy="3139321"/>
          </a:xfrm>
          <a:prstGeom prst="rect">
            <a:avLst/>
          </a:prstGeom>
          <a:noFill/>
        </p:spPr>
        <p:txBody>
          <a:bodyPr wrap="square" rtlCol="0">
            <a:spAutoFit/>
          </a:bodyPr>
          <a:lstStyle/>
          <a:p>
            <a:r>
              <a:rPr lang="en-US" dirty="0"/>
              <a:t>Violations of the standards of conduct for a VSO could result in a loss of YOUR accreditation. The VA Office of General Counsel (OGC) can investigate and take disciplinary action in multiple ways including:</a:t>
            </a:r>
          </a:p>
          <a:p>
            <a:endParaRPr lang="en-US" dirty="0"/>
          </a:p>
          <a:p>
            <a:pPr marL="285750" indent="-285750">
              <a:buFont typeface="Arial" panose="020B0604020202020204" pitchFamily="34" charset="0"/>
              <a:buChar char="•"/>
            </a:pPr>
            <a:r>
              <a:rPr lang="en-US" b="1" dirty="0"/>
              <a:t>Suspension or Revocation:</a:t>
            </a:r>
            <a:r>
              <a:rPr lang="en-US" dirty="0"/>
              <a:t> Accreditation may be suspended or revoked, officially preventing them from representing veterans before the VA.</a:t>
            </a:r>
          </a:p>
          <a:p>
            <a:pPr marL="285750" indent="-285750">
              <a:buFont typeface="Arial" panose="020B0604020202020204" pitchFamily="34" charset="0"/>
              <a:buChar char="•"/>
            </a:pPr>
            <a:r>
              <a:rPr lang="en-US" b="1" dirty="0"/>
              <a:t>Reprimand:</a:t>
            </a:r>
            <a:r>
              <a:rPr lang="en-US" dirty="0"/>
              <a:t> A formal letter of reprimand or censure.</a:t>
            </a:r>
          </a:p>
          <a:p>
            <a:pPr marL="285750" indent="-285750">
              <a:buFont typeface="Arial" panose="020B0604020202020204" pitchFamily="34" charset="0"/>
              <a:buChar char="•"/>
            </a:pPr>
            <a:r>
              <a:rPr lang="en-US" b="1" dirty="0"/>
              <a:t>Investigation:</a:t>
            </a:r>
            <a:r>
              <a:rPr lang="en-US" dirty="0"/>
              <a:t> The VA OGC will review complaints and may collaborate with state or federal law enforcement for illegal activity.</a:t>
            </a:r>
          </a:p>
          <a:p>
            <a:pPr marL="285750" indent="-285750">
              <a:buFont typeface="Arial" panose="020B0604020202020204" pitchFamily="34" charset="0"/>
              <a:buChar char="•"/>
            </a:pPr>
            <a:r>
              <a:rPr lang="en-US" b="1" dirty="0"/>
              <a:t>Reporting:</a:t>
            </a:r>
            <a:r>
              <a:rPr lang="en-US" dirty="0"/>
              <a:t> Suspensions are reported to bar associations or licensing agencies.</a:t>
            </a:r>
          </a:p>
          <a:p>
            <a:pPr marL="285750" indent="-285750">
              <a:buFont typeface="Arial" panose="020B0604020202020204" pitchFamily="34" charset="0"/>
              <a:buChar char="•"/>
            </a:pPr>
            <a:r>
              <a:rPr lang="en-US" b="1" dirty="0"/>
              <a:t>Cease and Desist:</a:t>
            </a:r>
            <a:r>
              <a:rPr lang="en-US" dirty="0"/>
              <a:t> If they are unaccredited, they may be served a cease and desist order</a:t>
            </a:r>
          </a:p>
          <a:p>
            <a:endParaRPr lang="en-US" dirty="0"/>
          </a:p>
        </p:txBody>
      </p:sp>
    </p:spTree>
    <p:extLst>
      <p:ext uri="{BB962C8B-B14F-4D97-AF65-F5344CB8AC3E}">
        <p14:creationId xmlns:p14="http://schemas.microsoft.com/office/powerpoint/2010/main" val="2077083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A2A0DE-C9F9-C78F-0D71-E54957D8A990}"/>
              </a:ext>
            </a:extLst>
          </p:cNvPr>
          <p:cNvSpPr>
            <a:spLocks noGrp="1"/>
          </p:cNvSpPr>
          <p:nvPr>
            <p:ph type="title"/>
          </p:nvPr>
        </p:nvSpPr>
        <p:spPr/>
        <p:txBody>
          <a:bodyPr/>
          <a:lstStyle/>
          <a:p>
            <a:r>
              <a:rPr lang="en-US" dirty="0"/>
              <a:t>Veteran Standards of Conduct</a:t>
            </a:r>
          </a:p>
        </p:txBody>
      </p:sp>
      <p:sp>
        <p:nvSpPr>
          <p:cNvPr id="5" name="TextBox 4">
            <a:extLst>
              <a:ext uri="{FF2B5EF4-FFF2-40B4-BE49-F238E27FC236}">
                <a16:creationId xmlns:a16="http://schemas.microsoft.com/office/drawing/2014/main" id="{8B34AD35-F623-72C9-FF92-83D5B49A5373}"/>
              </a:ext>
            </a:extLst>
          </p:cNvPr>
          <p:cNvSpPr txBox="1"/>
          <p:nvPr/>
        </p:nvSpPr>
        <p:spPr>
          <a:xfrm>
            <a:off x="407504" y="1898374"/>
            <a:ext cx="11489635" cy="2862322"/>
          </a:xfrm>
          <a:prstGeom prst="rect">
            <a:avLst/>
          </a:prstGeom>
          <a:noFill/>
        </p:spPr>
        <p:txBody>
          <a:bodyPr wrap="square" rtlCol="0">
            <a:spAutoFit/>
          </a:bodyPr>
          <a:lstStyle/>
          <a:p>
            <a:r>
              <a:rPr lang="en-US" dirty="0"/>
              <a:t>The veterans we serve are held to standards of conduct just like our VSOs</a:t>
            </a:r>
          </a:p>
          <a:p>
            <a:endParaRPr lang="en-US" dirty="0"/>
          </a:p>
          <a:p>
            <a:r>
              <a:rPr lang="en-US" dirty="0"/>
              <a:t>Some Examples of Veteran misconduct include, but are not limited to:</a:t>
            </a:r>
          </a:p>
          <a:p>
            <a:endParaRPr lang="en-US" dirty="0"/>
          </a:p>
          <a:p>
            <a:pPr marL="285750" indent="-285750">
              <a:buFont typeface="Arial" panose="020B0604020202020204" pitchFamily="34" charset="0"/>
              <a:buChar char="•"/>
            </a:pPr>
            <a:r>
              <a:rPr lang="en-US" dirty="0"/>
              <a:t>A veteran tampering with or altering evidence for their claim</a:t>
            </a:r>
          </a:p>
          <a:p>
            <a:pPr marL="285750" indent="-285750">
              <a:buFont typeface="Arial" panose="020B0604020202020204" pitchFamily="34" charset="0"/>
              <a:buChar char="•"/>
            </a:pPr>
            <a:r>
              <a:rPr lang="en-US" dirty="0"/>
              <a:t> The veteran provides you with false information</a:t>
            </a:r>
          </a:p>
          <a:p>
            <a:pPr marL="285750" indent="-285750">
              <a:buFont typeface="Arial" panose="020B0604020202020204" pitchFamily="34" charset="0"/>
              <a:buChar char="•"/>
            </a:pPr>
            <a:r>
              <a:rPr lang="en-US" dirty="0"/>
              <a:t>An uncooperative veteran</a:t>
            </a:r>
          </a:p>
          <a:p>
            <a:pPr marL="285750" indent="-285750">
              <a:buFont typeface="Arial" panose="020B0604020202020204" pitchFamily="34" charset="0"/>
              <a:buChar char="•"/>
            </a:pPr>
            <a:r>
              <a:rPr lang="en-US" dirty="0"/>
              <a:t>A veteran who threatens violence toward you or themselves</a:t>
            </a:r>
          </a:p>
          <a:p>
            <a:pPr marL="285750" indent="-285750">
              <a:buFont typeface="Arial" panose="020B0604020202020204" pitchFamily="34" charset="0"/>
              <a:buChar char="•"/>
            </a:pPr>
            <a:r>
              <a:rPr lang="en-US" dirty="0"/>
              <a:t>Harassing a VSO via phone or in person</a:t>
            </a:r>
          </a:p>
          <a:p>
            <a:pPr marL="285750" indent="-285750">
              <a:buFont typeface="Arial" panose="020B0604020202020204" pitchFamily="34" charset="0"/>
              <a:buChar char="•"/>
            </a:pPr>
            <a:r>
              <a:rPr lang="en-US" dirty="0"/>
              <a:t>Benefits being received through the VA are opposite to the law and or regulation </a:t>
            </a:r>
          </a:p>
        </p:txBody>
      </p:sp>
    </p:spTree>
    <p:extLst>
      <p:ext uri="{BB962C8B-B14F-4D97-AF65-F5344CB8AC3E}">
        <p14:creationId xmlns:p14="http://schemas.microsoft.com/office/powerpoint/2010/main" val="1694423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29ED11-CF4E-431F-E1A4-43178AC29664}"/>
              </a:ext>
            </a:extLst>
          </p:cNvPr>
          <p:cNvSpPr>
            <a:spLocks noGrp="1"/>
          </p:cNvSpPr>
          <p:nvPr>
            <p:ph type="title"/>
          </p:nvPr>
        </p:nvSpPr>
        <p:spPr/>
        <p:txBody>
          <a:bodyPr/>
          <a:lstStyle/>
          <a:p>
            <a:r>
              <a:rPr lang="en-US" dirty="0"/>
              <a:t>Withdrawing Representation</a:t>
            </a:r>
          </a:p>
        </p:txBody>
      </p:sp>
      <p:sp>
        <p:nvSpPr>
          <p:cNvPr id="5" name="TextBox 4">
            <a:extLst>
              <a:ext uri="{FF2B5EF4-FFF2-40B4-BE49-F238E27FC236}">
                <a16:creationId xmlns:a16="http://schemas.microsoft.com/office/drawing/2014/main" id="{60A31ED9-5B0D-6E7C-046C-B96DCBDAE58B}"/>
              </a:ext>
            </a:extLst>
          </p:cNvPr>
          <p:cNvSpPr txBox="1"/>
          <p:nvPr/>
        </p:nvSpPr>
        <p:spPr>
          <a:xfrm>
            <a:off x="367748" y="1928191"/>
            <a:ext cx="11519452" cy="2677656"/>
          </a:xfrm>
          <a:prstGeom prst="rect">
            <a:avLst/>
          </a:prstGeom>
          <a:noFill/>
        </p:spPr>
        <p:txBody>
          <a:bodyPr wrap="square" rtlCol="0">
            <a:spAutoFit/>
          </a:bodyPr>
          <a:lstStyle/>
          <a:p>
            <a:pPr marL="285750" indent="-285750">
              <a:buFont typeface="Arial" panose="020B0604020202020204" pitchFamily="34" charset="0"/>
              <a:buChar char="•"/>
            </a:pPr>
            <a:r>
              <a:rPr lang="en-US" sz="2400" dirty="0"/>
              <a:t>All Service Organizations reserve the right to revoke a Power of Attorney (POA) at any time.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These organizations must file the withdrawal with the VA.</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 VA can pull your accreditation as a VSO for misconduct, just like service organizations can for Veteran misconduct. </a:t>
            </a:r>
          </a:p>
        </p:txBody>
      </p:sp>
    </p:spTree>
    <p:extLst>
      <p:ext uri="{BB962C8B-B14F-4D97-AF65-F5344CB8AC3E}">
        <p14:creationId xmlns:p14="http://schemas.microsoft.com/office/powerpoint/2010/main" val="3123069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CF2693-3E8E-244B-A5EF-D03A779690E4}"/>
              </a:ext>
            </a:extLst>
          </p:cNvPr>
          <p:cNvSpPr>
            <a:spLocks noGrp="1"/>
          </p:cNvSpPr>
          <p:nvPr>
            <p:ph sz="half" idx="1"/>
          </p:nvPr>
        </p:nvSpPr>
        <p:spPr/>
        <p:txBody>
          <a:bodyPr/>
          <a:lstStyle/>
          <a:p>
            <a:r>
              <a:rPr lang="en-US" dirty="0"/>
              <a:t>During an appeal, a veteran hires a private attorney and tells the VSO to continue working on their claim. </a:t>
            </a:r>
          </a:p>
          <a:p>
            <a:r>
              <a:rPr lang="en-US" dirty="0"/>
              <a:t>A veteran asks their VSO to exaggerate symptoms to strengthen their claim.</a:t>
            </a:r>
          </a:p>
          <a:p>
            <a:r>
              <a:rPr lang="en-US" dirty="0"/>
              <a:t>A VSO is representing a veteran who names someone that they have previously represented in an appeals case. </a:t>
            </a:r>
          </a:p>
        </p:txBody>
      </p:sp>
      <p:sp>
        <p:nvSpPr>
          <p:cNvPr id="3" name="Content Placeholder 2">
            <a:extLst>
              <a:ext uri="{FF2B5EF4-FFF2-40B4-BE49-F238E27FC236}">
                <a16:creationId xmlns:a16="http://schemas.microsoft.com/office/drawing/2014/main" id="{DE030D8F-B97C-00B5-43EA-C2E74ECB5E25}"/>
              </a:ext>
            </a:extLst>
          </p:cNvPr>
          <p:cNvSpPr>
            <a:spLocks noGrp="1"/>
          </p:cNvSpPr>
          <p:nvPr>
            <p:ph sz="half" idx="2"/>
          </p:nvPr>
        </p:nvSpPr>
        <p:spPr/>
        <p:txBody>
          <a:bodyPr/>
          <a:lstStyle/>
          <a:p>
            <a:r>
              <a:rPr lang="en-US" dirty="0"/>
              <a:t>A veteran continuously files new claims and evidence online without telling their VSO.</a:t>
            </a:r>
          </a:p>
          <a:p>
            <a:endParaRPr lang="en-US" dirty="0"/>
          </a:p>
        </p:txBody>
      </p:sp>
      <p:sp>
        <p:nvSpPr>
          <p:cNvPr id="4" name="Title 3">
            <a:extLst>
              <a:ext uri="{FF2B5EF4-FFF2-40B4-BE49-F238E27FC236}">
                <a16:creationId xmlns:a16="http://schemas.microsoft.com/office/drawing/2014/main" id="{6B077016-8746-B22F-BE95-04E4E8FE2F5F}"/>
              </a:ext>
            </a:extLst>
          </p:cNvPr>
          <p:cNvSpPr>
            <a:spLocks noGrp="1"/>
          </p:cNvSpPr>
          <p:nvPr>
            <p:ph type="title"/>
          </p:nvPr>
        </p:nvSpPr>
        <p:spPr/>
        <p:txBody>
          <a:bodyPr/>
          <a:lstStyle/>
          <a:p>
            <a:r>
              <a:rPr lang="en-US" dirty="0"/>
              <a:t>Scenario</a:t>
            </a:r>
          </a:p>
        </p:txBody>
      </p:sp>
    </p:spTree>
    <p:extLst>
      <p:ext uri="{BB962C8B-B14F-4D97-AF65-F5344CB8AC3E}">
        <p14:creationId xmlns:p14="http://schemas.microsoft.com/office/powerpoint/2010/main" val="334831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D0B5EF-C8CF-BCF6-7839-740274F9EE51}"/>
              </a:ext>
            </a:extLst>
          </p:cNvPr>
          <p:cNvSpPr>
            <a:spLocks noGrp="1"/>
          </p:cNvSpPr>
          <p:nvPr>
            <p:ph sz="half" idx="1"/>
          </p:nvPr>
        </p:nvSpPr>
        <p:spPr/>
        <p:txBody>
          <a:bodyPr/>
          <a:lstStyle/>
          <a:p>
            <a:r>
              <a:rPr lang="en-US" dirty="0"/>
              <a:t>If you are unsure about what steps to take next ASK!</a:t>
            </a:r>
          </a:p>
          <a:p>
            <a:r>
              <a:rPr lang="en-US" dirty="0"/>
              <a:t>Asking can keep you from unknown troubles in the future</a:t>
            </a:r>
          </a:p>
          <a:p>
            <a:r>
              <a:rPr lang="en-US" dirty="0"/>
              <a:t>Coaching your veterans can land you in hot water! Explain the system to them, how it works, and what to expect. DO NOT coach them/ try to show them how to beat the system. </a:t>
            </a:r>
          </a:p>
        </p:txBody>
      </p:sp>
      <p:sp>
        <p:nvSpPr>
          <p:cNvPr id="3" name="Content Placeholder 2">
            <a:extLst>
              <a:ext uri="{FF2B5EF4-FFF2-40B4-BE49-F238E27FC236}">
                <a16:creationId xmlns:a16="http://schemas.microsoft.com/office/drawing/2014/main" id="{3BA61E5A-3419-7169-9403-665CE3F8107F}"/>
              </a:ext>
            </a:extLst>
          </p:cNvPr>
          <p:cNvSpPr>
            <a:spLocks noGrp="1"/>
          </p:cNvSpPr>
          <p:nvPr>
            <p:ph sz="half" idx="2"/>
          </p:nvPr>
        </p:nvSpPr>
        <p:spPr/>
        <p:txBody>
          <a:bodyPr/>
          <a:lstStyle/>
          <a:p>
            <a:r>
              <a:rPr lang="en-US" dirty="0"/>
              <a:t>VSOs should only be making a good-faith argument on the merits of the claim</a:t>
            </a:r>
          </a:p>
          <a:p>
            <a:r>
              <a:rPr lang="en-US" dirty="0"/>
              <a:t>Not everything a veteran tells you is true. If something feels off, look into it.</a:t>
            </a:r>
          </a:p>
          <a:p>
            <a:r>
              <a:rPr lang="en-US" dirty="0"/>
              <a:t>If you are unsure, call your FSO, the SDDVA regional office, or ask another VSO</a:t>
            </a:r>
          </a:p>
          <a:p>
            <a:r>
              <a:rPr lang="en-US" dirty="0"/>
              <a:t>Work with honesty and integrity </a:t>
            </a:r>
          </a:p>
        </p:txBody>
      </p:sp>
      <p:sp>
        <p:nvSpPr>
          <p:cNvPr id="4" name="Title 3">
            <a:extLst>
              <a:ext uri="{FF2B5EF4-FFF2-40B4-BE49-F238E27FC236}">
                <a16:creationId xmlns:a16="http://schemas.microsoft.com/office/drawing/2014/main" id="{B4DCD513-D2EE-2534-D699-4740527918DB}"/>
              </a:ext>
            </a:extLst>
          </p:cNvPr>
          <p:cNvSpPr>
            <a:spLocks noGrp="1"/>
          </p:cNvSpPr>
          <p:nvPr>
            <p:ph type="title"/>
          </p:nvPr>
        </p:nvSpPr>
        <p:spPr/>
        <p:txBody>
          <a:bodyPr/>
          <a:lstStyle/>
          <a:p>
            <a:r>
              <a:rPr lang="en-US" dirty="0"/>
              <a:t>When in Doubt, Ask!</a:t>
            </a:r>
          </a:p>
        </p:txBody>
      </p:sp>
    </p:spTree>
    <p:extLst>
      <p:ext uri="{BB962C8B-B14F-4D97-AF65-F5344CB8AC3E}">
        <p14:creationId xmlns:p14="http://schemas.microsoft.com/office/powerpoint/2010/main" val="32600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Course Topics</a:t>
            </a:r>
          </a:p>
        </p:txBody>
      </p:sp>
      <p:sp>
        <p:nvSpPr>
          <p:cNvPr id="4" name="Content Placeholder 1">
            <a:extLst>
              <a:ext uri="{FF2B5EF4-FFF2-40B4-BE49-F238E27FC236}">
                <a16:creationId xmlns:a16="http://schemas.microsoft.com/office/drawing/2014/main" id="{239AB815-0E4A-398F-C230-06F409E8F866}"/>
              </a:ext>
            </a:extLst>
          </p:cNvPr>
          <p:cNvSpPr>
            <a:spLocks noGrp="1"/>
          </p:cNvSpPr>
          <p:nvPr>
            <p:ph idx="1"/>
          </p:nvPr>
        </p:nvSpPr>
        <p:spPr>
          <a:xfrm>
            <a:off x="276447" y="1825625"/>
            <a:ext cx="11653283" cy="4667250"/>
          </a:xfrm>
        </p:spPr>
        <p:txBody>
          <a:bodyPr>
            <a:noAutofit/>
          </a:bodyPr>
          <a:lstStyle/>
          <a:p>
            <a:pPr marL="0" indent="0">
              <a:buNone/>
            </a:pPr>
            <a:endParaRPr lang="en-US" dirty="0"/>
          </a:p>
          <a:p>
            <a:pPr marL="0" indent="0">
              <a:buNone/>
            </a:pPr>
            <a:endParaRPr lang="en-US" dirty="0"/>
          </a:p>
          <a:p>
            <a:endParaRPr lang="en-US" dirty="0"/>
          </a:p>
        </p:txBody>
      </p:sp>
      <p:sp>
        <p:nvSpPr>
          <p:cNvPr id="2" name="TextBox 1">
            <a:extLst>
              <a:ext uri="{FF2B5EF4-FFF2-40B4-BE49-F238E27FC236}">
                <a16:creationId xmlns:a16="http://schemas.microsoft.com/office/drawing/2014/main" id="{1E1E3E31-044D-AF94-A70D-38C88255A386}"/>
              </a:ext>
            </a:extLst>
          </p:cNvPr>
          <p:cNvSpPr txBox="1"/>
          <p:nvPr/>
        </p:nvSpPr>
        <p:spPr>
          <a:xfrm>
            <a:off x="496957" y="1958009"/>
            <a:ext cx="11482392"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t>Introduction</a:t>
            </a:r>
          </a:p>
          <a:p>
            <a:pPr marL="285750" indent="-285750">
              <a:buFont typeface="Arial" panose="020B0604020202020204" pitchFamily="34" charset="0"/>
              <a:buChar char="•"/>
            </a:pPr>
            <a:r>
              <a:rPr lang="en-US" sz="2400" dirty="0"/>
              <a:t>VSO Ethics</a:t>
            </a:r>
          </a:p>
          <a:p>
            <a:pPr marL="285750" indent="-285750">
              <a:buFont typeface="Arial" panose="020B0604020202020204" pitchFamily="34" charset="0"/>
              <a:buChar char="•"/>
            </a:pPr>
            <a:r>
              <a:rPr lang="en-US" sz="2400" dirty="0"/>
              <a:t>Fraud</a:t>
            </a:r>
          </a:p>
          <a:p>
            <a:pPr marL="285750" indent="-285750">
              <a:buFont typeface="Arial" panose="020B0604020202020204" pitchFamily="34" charset="0"/>
              <a:buChar char="•"/>
            </a:pPr>
            <a:r>
              <a:rPr lang="en-US" sz="2400" dirty="0"/>
              <a:t>Duty to Report</a:t>
            </a:r>
          </a:p>
          <a:p>
            <a:pPr marL="285750" indent="-285750">
              <a:buFont typeface="Arial" panose="020B0604020202020204" pitchFamily="34" charset="0"/>
              <a:buChar char="•"/>
            </a:pPr>
            <a:r>
              <a:rPr lang="en-US" sz="2400" dirty="0"/>
              <a:t>VSO Standards of Conduct</a:t>
            </a:r>
          </a:p>
          <a:p>
            <a:pPr marL="285750" indent="-285750">
              <a:buFont typeface="Arial" panose="020B0604020202020204" pitchFamily="34" charset="0"/>
              <a:buChar char="•"/>
            </a:pPr>
            <a:r>
              <a:rPr lang="en-US" sz="2400" dirty="0"/>
              <a:t>Violations</a:t>
            </a:r>
          </a:p>
          <a:p>
            <a:pPr marL="285750" indent="-285750">
              <a:buFont typeface="Arial" panose="020B0604020202020204" pitchFamily="34" charset="0"/>
              <a:buChar char="•"/>
            </a:pPr>
            <a:r>
              <a:rPr lang="en-US" sz="2400" dirty="0"/>
              <a:t>Final Takeaways </a:t>
            </a:r>
          </a:p>
          <a:p>
            <a:pPr marL="285750" indent="-285750">
              <a:buFont typeface="Arial" panose="020B0604020202020204" pitchFamily="34" charset="0"/>
              <a:buChar char="•"/>
            </a:pPr>
            <a:r>
              <a:rPr lang="en-US" sz="2400" dirty="0"/>
              <a:t>Q&amp;A</a:t>
            </a:r>
          </a:p>
        </p:txBody>
      </p:sp>
    </p:spTree>
    <p:extLst>
      <p:ext uri="{BB962C8B-B14F-4D97-AF65-F5344CB8AC3E}">
        <p14:creationId xmlns:p14="http://schemas.microsoft.com/office/powerpoint/2010/main" val="224907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endParaRPr lang="en-US" dirty="0"/>
          </a:p>
          <a:p>
            <a:pPr marL="0" indent="0">
              <a:buNone/>
            </a:pPr>
            <a:r>
              <a:rPr lang="en-US" b="1" dirty="0"/>
              <a:t>Dictionary definition of ethics:</a:t>
            </a:r>
          </a:p>
          <a:p>
            <a:pPr marL="0" indent="0">
              <a:buNone/>
            </a:pPr>
            <a:r>
              <a:rPr lang="en-US" sz="1400" dirty="0"/>
              <a:t>A noun derived from the English period of 1150-1500 meaning, “the code of good conduct for an individual or group.” </a:t>
            </a:r>
            <a:endParaRPr lang="en-US" dirty="0"/>
          </a:p>
          <a:p>
            <a:pPr marL="0" indent="0">
              <a:buNone/>
            </a:pPr>
            <a:endParaRPr lang="en-US" b="1" dirty="0"/>
          </a:p>
          <a:p>
            <a:pPr marL="0" indent="0">
              <a:buNone/>
            </a:pPr>
            <a:r>
              <a:rPr lang="en-US" b="1" dirty="0"/>
              <a:t>VSO ethics:</a:t>
            </a:r>
          </a:p>
          <a:p>
            <a:pPr marL="0" indent="0">
              <a:buNone/>
            </a:pPr>
            <a:r>
              <a:rPr lang="en-US" sz="1400" dirty="0"/>
              <a:t>Veterans Service Officer (VSO) ethics are defined as the moral principles, standards of conduct, and professional obligations that govern how accredited representatives assist veterans, service members, and their families in securing benefits from the Department of Veterans Affairs (VA).</a:t>
            </a:r>
          </a:p>
          <a:p>
            <a:pPr marL="0" indent="0">
              <a:buNone/>
            </a:pPr>
            <a:r>
              <a:rPr lang="en-US" sz="1400" dirty="0"/>
              <a:t> </a:t>
            </a:r>
          </a:p>
          <a:p>
            <a:pPr marL="0" indent="0">
              <a:buNone/>
            </a:pPr>
            <a:endParaRPr lang="en-US" sz="1400" dirty="0"/>
          </a:p>
          <a:p>
            <a:pPr marL="0" indent="0">
              <a:buNone/>
            </a:pPr>
            <a:r>
              <a:rPr lang="en-US" sz="1400" dirty="0"/>
              <a:t>Citation:</a:t>
            </a:r>
          </a:p>
          <a:p>
            <a:pPr marL="0" indent="0">
              <a:buNone/>
            </a:pPr>
            <a:r>
              <a:rPr lang="en-US" sz="1400" dirty="0"/>
              <a:t>Merriam-Webster. (n.d.). Ethics. In Merriam-Webster.com thesaurus. Retrieved February 23, 2026, from </a:t>
            </a:r>
            <a:r>
              <a:rPr lang="en-US" sz="1400" dirty="0">
                <a:hlinkClick r:id="rId3"/>
              </a:rPr>
              <a:t>https://www.merriam-webster.com/thesaurus/ethics</a:t>
            </a:r>
            <a:endParaRPr lang="en-US" sz="1400" dirty="0"/>
          </a:p>
          <a:p>
            <a:pPr marL="0" indent="0">
              <a:buNone/>
            </a:pPr>
            <a:r>
              <a:rPr lang="en-US" sz="1400" dirty="0"/>
              <a:t>SD Department of Veterans Affairs. (n.d.). https://vetaffairs.sd.gov/ </a:t>
            </a:r>
          </a:p>
        </p:txBody>
      </p:sp>
      <p:sp>
        <p:nvSpPr>
          <p:cNvPr id="4" name="Title 3"/>
          <p:cNvSpPr>
            <a:spLocks noGrp="1"/>
          </p:cNvSpPr>
          <p:nvPr>
            <p:ph type="title"/>
          </p:nvPr>
        </p:nvSpPr>
        <p:spPr/>
        <p:txBody>
          <a:bodyPr/>
          <a:lstStyle/>
          <a:p>
            <a:r>
              <a:rPr lang="en-US" dirty="0">
                <a:latin typeface="Arial" panose="020B0604020202020204" pitchFamily="34" charset="0"/>
                <a:cs typeface="Arial" panose="020B0604020202020204" pitchFamily="34" charset="0"/>
              </a:rPr>
              <a:t>Ethics Defined</a:t>
            </a:r>
          </a:p>
        </p:txBody>
      </p:sp>
    </p:spTree>
    <p:extLst>
      <p:ext uri="{BB962C8B-B14F-4D97-AF65-F5344CB8AC3E}">
        <p14:creationId xmlns:p14="http://schemas.microsoft.com/office/powerpoint/2010/main" val="150001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a:p>
            <a:pPr marL="0" indent="0">
              <a:buNone/>
            </a:pPr>
            <a:endParaRPr lang="en-US" dirty="0"/>
          </a:p>
        </p:txBody>
      </p:sp>
      <p:sp>
        <p:nvSpPr>
          <p:cNvPr id="4" name="Title 3"/>
          <p:cNvSpPr>
            <a:spLocks noGrp="1"/>
          </p:cNvSpPr>
          <p:nvPr>
            <p:ph type="title"/>
          </p:nvPr>
        </p:nvSpPr>
        <p:spPr/>
        <p:txBody>
          <a:bodyPr/>
          <a:lstStyle/>
          <a:p>
            <a:r>
              <a:rPr lang="en-US" dirty="0">
                <a:latin typeface="Arial" panose="020B0604020202020204" pitchFamily="34" charset="0"/>
                <a:cs typeface="Arial" panose="020B0604020202020204" pitchFamily="34" charset="0"/>
              </a:rPr>
              <a:t>VSO Code of Ethics</a:t>
            </a:r>
          </a:p>
        </p:txBody>
      </p:sp>
      <p:sp>
        <p:nvSpPr>
          <p:cNvPr id="3" name="TextBox 2">
            <a:extLst>
              <a:ext uri="{FF2B5EF4-FFF2-40B4-BE49-F238E27FC236}">
                <a16:creationId xmlns:a16="http://schemas.microsoft.com/office/drawing/2014/main" id="{1855B636-2D13-B9BB-B85B-B19ECBE00D3A}"/>
              </a:ext>
            </a:extLst>
          </p:cNvPr>
          <p:cNvSpPr txBox="1"/>
          <p:nvPr/>
        </p:nvSpPr>
        <p:spPr>
          <a:xfrm>
            <a:off x="546652" y="2027583"/>
            <a:ext cx="11368901" cy="4154984"/>
          </a:xfrm>
          <a:prstGeom prst="rect">
            <a:avLst/>
          </a:prstGeom>
          <a:noFill/>
        </p:spPr>
        <p:txBody>
          <a:bodyPr wrap="square" rtlCol="0">
            <a:spAutoFit/>
          </a:bodyPr>
          <a:lstStyle/>
          <a:p>
            <a:pPr marL="342900" indent="-342900">
              <a:buAutoNum type="arabicPeriod"/>
            </a:pPr>
            <a:r>
              <a:rPr lang="en-US" sz="2400" dirty="0"/>
              <a:t>Confidential information, whether supplied by the veterans, the Department of Veterans Affairs, or other parties, shall remain confidential and will not be released or discussed except to those personally connected to the case with a need to know in order to assist the veteran or his/her family members. </a:t>
            </a:r>
          </a:p>
          <a:p>
            <a:pPr marL="342900" indent="-342900">
              <a:buAutoNum type="arabicPeriod"/>
            </a:pPr>
            <a:r>
              <a:rPr lang="en-US" sz="2400" dirty="0"/>
              <a:t>The Service Officer will prepare and perfect all claims to the best of his/her ability with the intent of affording the claimant the benefits to which they are entitled. The Service Officer must ensure that all information is factual to the best of his/her knowledge. </a:t>
            </a:r>
          </a:p>
          <a:p>
            <a:pPr marL="342900" indent="-342900">
              <a:buAutoNum type="arabicPeriod"/>
            </a:pPr>
            <a:r>
              <a:rPr lang="en-US" sz="2400" dirty="0"/>
              <a:t>The Service Officer shall maintain high professional standards in dealing with other service officers (federal, state, and local) and other persons and agencies as necessary in service to his/her client.</a:t>
            </a:r>
          </a:p>
        </p:txBody>
      </p:sp>
    </p:spTree>
    <p:extLst>
      <p:ext uri="{BB962C8B-B14F-4D97-AF65-F5344CB8AC3E}">
        <p14:creationId xmlns:p14="http://schemas.microsoft.com/office/powerpoint/2010/main" val="3243436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218C63-81F6-91E5-5A29-911BF7FFAD6B}"/>
              </a:ext>
            </a:extLst>
          </p:cNvPr>
          <p:cNvSpPr>
            <a:spLocks noGrp="1"/>
          </p:cNvSpPr>
          <p:nvPr>
            <p:ph idx="1"/>
          </p:nvPr>
        </p:nvSpPr>
        <p:spPr>
          <a:xfrm>
            <a:off x="326066" y="2038985"/>
            <a:ext cx="11653283" cy="4667250"/>
          </a:xfrm>
        </p:spPr>
        <p:txBody>
          <a:bodyPr>
            <a:normAutofit/>
          </a:bodyPr>
          <a:lstStyle/>
          <a:p>
            <a:pPr marL="342900" indent="-342900">
              <a:buAutoNum type="arabicPeriod"/>
            </a:pPr>
            <a:r>
              <a:rPr lang="en-US" sz="2400" dirty="0"/>
              <a:t> The Service Officer will provide services without prejudice to all persons making a claim to the Department of Veterans Affairs. </a:t>
            </a:r>
          </a:p>
          <a:p>
            <a:pPr marL="342900" indent="-342900">
              <a:buAutoNum type="arabicPeriod"/>
            </a:pPr>
            <a:r>
              <a:rPr lang="en-US" sz="2400" dirty="0"/>
              <a:t>The Service Officer will, to the best of his/her ability, maintain a working knowledge of all rules and regulations concerning veterans’ benefits and will strive to keep such knowledge updated in light of constantly changing laws and regulations. </a:t>
            </a:r>
          </a:p>
          <a:p>
            <a:pPr marL="342900" indent="-342900">
              <a:buAutoNum type="arabicPeriod"/>
            </a:pPr>
            <a:r>
              <a:rPr lang="en-US" sz="2400" dirty="0"/>
              <a:t>Veterans Service Officers should not, under any circumstances, accept remuneration in cash or any other form for services rendered. </a:t>
            </a:r>
          </a:p>
          <a:p>
            <a:pPr marL="342900" indent="-342900">
              <a:buAutoNum type="arabicPeriod"/>
            </a:pPr>
            <a:r>
              <a:rPr lang="en-US" sz="2400" dirty="0"/>
              <a:t>Veterans Service Officers should not, under any circumstances, serve as guardians or fiduciaries for any other individuals receiving benefits from the Department of Veterans Affairs or any other agency. </a:t>
            </a:r>
          </a:p>
          <a:p>
            <a:endParaRPr lang="en-US" dirty="0"/>
          </a:p>
        </p:txBody>
      </p:sp>
      <p:sp>
        <p:nvSpPr>
          <p:cNvPr id="3" name="Title 2">
            <a:extLst>
              <a:ext uri="{FF2B5EF4-FFF2-40B4-BE49-F238E27FC236}">
                <a16:creationId xmlns:a16="http://schemas.microsoft.com/office/drawing/2014/main" id="{433BC456-12C1-3693-7D39-FC869AF6C47E}"/>
              </a:ext>
            </a:extLst>
          </p:cNvPr>
          <p:cNvSpPr>
            <a:spLocks noGrp="1"/>
          </p:cNvSpPr>
          <p:nvPr>
            <p:ph type="title"/>
          </p:nvPr>
        </p:nvSpPr>
        <p:spPr/>
        <p:txBody>
          <a:bodyPr/>
          <a:lstStyle/>
          <a:p>
            <a:r>
              <a:rPr lang="en-US" dirty="0"/>
              <a:t>VSO Code of Ethics Continued</a:t>
            </a:r>
          </a:p>
        </p:txBody>
      </p:sp>
    </p:spTree>
    <p:extLst>
      <p:ext uri="{BB962C8B-B14F-4D97-AF65-F5344CB8AC3E}">
        <p14:creationId xmlns:p14="http://schemas.microsoft.com/office/powerpoint/2010/main" val="765983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60F8E-9E27-FDBB-2BAD-611498D395F9}"/>
              </a:ext>
            </a:extLst>
          </p:cNvPr>
          <p:cNvSpPr>
            <a:spLocks noGrp="1"/>
          </p:cNvSpPr>
          <p:nvPr>
            <p:ph sz="half" idx="1"/>
          </p:nvPr>
        </p:nvSpPr>
        <p:spPr>
          <a:xfrm>
            <a:off x="338470" y="1962785"/>
            <a:ext cx="5757530" cy="4667250"/>
          </a:xfrm>
        </p:spPr>
        <p:txBody>
          <a:bodyPr>
            <a:normAutofit/>
          </a:bodyPr>
          <a:lstStyle/>
          <a:p>
            <a:pPr marL="0" indent="0">
              <a:buNone/>
            </a:pPr>
            <a:r>
              <a:rPr lang="en-US" sz="2400" b="1" dirty="0"/>
              <a:t>Types of Fraud</a:t>
            </a:r>
          </a:p>
          <a:p>
            <a:endParaRPr lang="en-US" dirty="0"/>
          </a:p>
          <a:p>
            <a:pPr lvl="1"/>
            <a:r>
              <a:rPr lang="en-US" sz="1800" dirty="0"/>
              <a:t>Direct Deposit/ Payment Redirection</a:t>
            </a:r>
          </a:p>
          <a:p>
            <a:pPr lvl="1"/>
            <a:r>
              <a:rPr lang="en-US" sz="1800" dirty="0"/>
              <a:t> Identity Theft</a:t>
            </a:r>
          </a:p>
          <a:p>
            <a:pPr lvl="1"/>
            <a:r>
              <a:rPr lang="en-US" sz="1800" dirty="0"/>
              <a:t>Phishing</a:t>
            </a:r>
          </a:p>
          <a:p>
            <a:pPr lvl="1"/>
            <a:r>
              <a:rPr lang="en-US" sz="1800" dirty="0"/>
              <a:t>Email</a:t>
            </a:r>
          </a:p>
          <a:p>
            <a:pPr lvl="1"/>
            <a:r>
              <a:rPr lang="en-US" sz="1800" dirty="0"/>
              <a:t>Phone</a:t>
            </a:r>
          </a:p>
          <a:p>
            <a:pPr lvl="1"/>
            <a:r>
              <a:rPr lang="en-US" sz="1800" dirty="0"/>
              <a:t>Spoofing </a:t>
            </a:r>
          </a:p>
          <a:p>
            <a:pPr lvl="1"/>
            <a:r>
              <a:rPr lang="en-US" sz="1800" dirty="0"/>
              <a:t>Wired</a:t>
            </a:r>
          </a:p>
          <a:p>
            <a:pPr lvl="1"/>
            <a:r>
              <a:rPr lang="en-US" sz="1800" dirty="0"/>
              <a:t>Forgery</a:t>
            </a:r>
          </a:p>
          <a:p>
            <a:pPr lvl="1"/>
            <a:r>
              <a:rPr lang="en-US" sz="1800" dirty="0"/>
              <a:t>Malware (ransomware) </a:t>
            </a:r>
          </a:p>
        </p:txBody>
      </p:sp>
      <p:sp>
        <p:nvSpPr>
          <p:cNvPr id="3" name="Content Placeholder 2">
            <a:extLst>
              <a:ext uri="{FF2B5EF4-FFF2-40B4-BE49-F238E27FC236}">
                <a16:creationId xmlns:a16="http://schemas.microsoft.com/office/drawing/2014/main" id="{0F2D3862-0685-BA0F-6F02-7C42B4D2A12E}"/>
              </a:ext>
            </a:extLst>
          </p:cNvPr>
          <p:cNvSpPr>
            <a:spLocks noGrp="1"/>
          </p:cNvSpPr>
          <p:nvPr>
            <p:ph sz="half" idx="2"/>
          </p:nvPr>
        </p:nvSpPr>
        <p:spPr>
          <a:xfrm>
            <a:off x="6164580" y="1962785"/>
            <a:ext cx="5757530" cy="4667249"/>
          </a:xfrm>
        </p:spPr>
        <p:txBody>
          <a:bodyPr/>
          <a:lstStyle/>
          <a:p>
            <a:pPr marL="0" indent="0">
              <a:buNone/>
            </a:pPr>
            <a:r>
              <a:rPr lang="en-US" sz="2400" b="1" dirty="0"/>
              <a:t>Best Practices for Prevention</a:t>
            </a:r>
          </a:p>
          <a:p>
            <a:endParaRPr lang="en-US" dirty="0"/>
          </a:p>
          <a:p>
            <a:pPr lvl="1"/>
            <a:r>
              <a:rPr lang="en-US" sz="1800" dirty="0"/>
              <a:t>Apply directly to VA or with an accredited representative (VSO)</a:t>
            </a:r>
          </a:p>
          <a:p>
            <a:pPr lvl="1"/>
            <a:r>
              <a:rPr lang="en-US" sz="1800" dirty="0"/>
              <a:t>Trust your instincts</a:t>
            </a:r>
          </a:p>
          <a:p>
            <a:pPr lvl="1"/>
            <a:r>
              <a:rPr lang="en-US" sz="1800" dirty="0"/>
              <a:t>Do not automatically trust someone with your PII</a:t>
            </a:r>
          </a:p>
          <a:p>
            <a:pPr lvl="1"/>
            <a:r>
              <a:rPr lang="en-US" sz="1800" dirty="0"/>
              <a:t>Deposit VA benefits directly into the VETERAN’S account, no one else’s</a:t>
            </a:r>
          </a:p>
          <a:p>
            <a:pPr lvl="1"/>
            <a:r>
              <a:rPr lang="en-US" sz="1800" dirty="0"/>
              <a:t>Be aware of VA overpayment fraud</a:t>
            </a:r>
          </a:p>
          <a:p>
            <a:pPr lvl="1"/>
            <a:endParaRPr lang="en-US" dirty="0"/>
          </a:p>
          <a:p>
            <a:pPr lvl="1"/>
            <a:endParaRPr lang="en-US" dirty="0"/>
          </a:p>
        </p:txBody>
      </p:sp>
      <p:sp>
        <p:nvSpPr>
          <p:cNvPr id="4" name="Title 3">
            <a:extLst>
              <a:ext uri="{FF2B5EF4-FFF2-40B4-BE49-F238E27FC236}">
                <a16:creationId xmlns:a16="http://schemas.microsoft.com/office/drawing/2014/main" id="{F3EB5062-EF4B-E352-7A32-9E00797FCF26}"/>
              </a:ext>
            </a:extLst>
          </p:cNvPr>
          <p:cNvSpPr>
            <a:spLocks noGrp="1"/>
          </p:cNvSpPr>
          <p:nvPr>
            <p:ph type="title"/>
          </p:nvPr>
        </p:nvSpPr>
        <p:spPr/>
        <p:txBody>
          <a:bodyPr/>
          <a:lstStyle/>
          <a:p>
            <a:r>
              <a:rPr lang="en-US" dirty="0"/>
              <a:t>Fraud</a:t>
            </a:r>
          </a:p>
        </p:txBody>
      </p:sp>
    </p:spTree>
    <p:extLst>
      <p:ext uri="{BB962C8B-B14F-4D97-AF65-F5344CB8AC3E}">
        <p14:creationId xmlns:p14="http://schemas.microsoft.com/office/powerpoint/2010/main" val="2950552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a:p>
          <a:p>
            <a:pPr marL="0" indent="0">
              <a:buNone/>
            </a:pPr>
            <a:endParaRPr lang="en-US" dirty="0"/>
          </a:p>
        </p:txBody>
      </p:sp>
      <p:sp>
        <p:nvSpPr>
          <p:cNvPr id="4" name="Title 3"/>
          <p:cNvSpPr>
            <a:spLocks noGrp="1"/>
          </p:cNvSpPr>
          <p:nvPr>
            <p:ph type="title"/>
          </p:nvPr>
        </p:nvSpPr>
        <p:spPr/>
        <p:txBody>
          <a:bodyPr/>
          <a:lstStyle/>
          <a:p>
            <a:r>
              <a:rPr lang="en-US" dirty="0">
                <a:latin typeface="Arial" panose="020B0604020202020204" pitchFamily="34" charset="0"/>
                <a:cs typeface="Arial" panose="020B0604020202020204" pitchFamily="34" charset="0"/>
              </a:rPr>
              <a:t>Duty to Report</a:t>
            </a:r>
          </a:p>
        </p:txBody>
      </p:sp>
      <p:sp>
        <p:nvSpPr>
          <p:cNvPr id="3" name="TextBox 2">
            <a:extLst>
              <a:ext uri="{FF2B5EF4-FFF2-40B4-BE49-F238E27FC236}">
                <a16:creationId xmlns:a16="http://schemas.microsoft.com/office/drawing/2014/main" id="{454BE28F-7A6C-811D-FD7A-DAB76F0225C4}"/>
              </a:ext>
            </a:extLst>
          </p:cNvPr>
          <p:cNvSpPr txBox="1"/>
          <p:nvPr/>
        </p:nvSpPr>
        <p:spPr>
          <a:xfrm>
            <a:off x="407504" y="1948070"/>
            <a:ext cx="11508049" cy="2585323"/>
          </a:xfrm>
          <a:prstGeom prst="rect">
            <a:avLst/>
          </a:prstGeom>
          <a:noFill/>
        </p:spPr>
        <p:txBody>
          <a:bodyPr wrap="square" rtlCol="0">
            <a:spAutoFit/>
          </a:bodyPr>
          <a:lstStyle/>
          <a:p>
            <a:r>
              <a:rPr lang="en-US" dirty="0"/>
              <a:t>If you suspect a veteran or a VSO of committing fraud, whether willfully or mistakenly, YOU have the duty to report it.</a:t>
            </a:r>
          </a:p>
          <a:p>
            <a:endParaRPr lang="en-US" dirty="0"/>
          </a:p>
          <a:p>
            <a:r>
              <a:rPr lang="en-US" dirty="0"/>
              <a:t>Resources for reporting via the VA webpage:</a:t>
            </a:r>
          </a:p>
          <a:p>
            <a:endParaRPr lang="en-US" dirty="0"/>
          </a:p>
          <a:p>
            <a:pPr marL="285750" indent="-285750">
              <a:buFont typeface="Arial" panose="020B0604020202020204" pitchFamily="34" charset="0"/>
              <a:buChar char="•"/>
            </a:pPr>
            <a:r>
              <a:rPr lang="en-US" dirty="0"/>
              <a:t>U.S. Department of Veterans Affairs (VA)</a:t>
            </a:r>
          </a:p>
          <a:p>
            <a:pPr marL="285750" indent="-285750">
              <a:buFont typeface="Arial" panose="020B0604020202020204" pitchFamily="34" charset="0"/>
              <a:buChar char="•"/>
            </a:pPr>
            <a:r>
              <a:rPr lang="en-US" dirty="0"/>
              <a:t>Office of General Counsel (OGC)</a:t>
            </a:r>
          </a:p>
          <a:p>
            <a:pPr marL="285750" indent="-285750">
              <a:buFont typeface="Arial" panose="020B0604020202020204" pitchFamily="34" charset="0"/>
              <a:buChar char="•"/>
            </a:pPr>
            <a:r>
              <a:rPr lang="en-US" dirty="0"/>
              <a:t>Federal Trade Commission (FTC)</a:t>
            </a:r>
          </a:p>
          <a:p>
            <a:pPr marL="285750" indent="-285750">
              <a:buFont typeface="Arial" panose="020B0604020202020204" pitchFamily="34" charset="0"/>
              <a:buChar char="•"/>
            </a:pPr>
            <a:r>
              <a:rPr lang="en-US" dirty="0"/>
              <a:t>Consumer Financial Protection Bureau (CFPB) </a:t>
            </a:r>
          </a:p>
          <a:p>
            <a:endParaRPr lang="en-US" dirty="0"/>
          </a:p>
        </p:txBody>
      </p:sp>
    </p:spTree>
    <p:extLst>
      <p:ext uri="{BB962C8B-B14F-4D97-AF65-F5344CB8AC3E}">
        <p14:creationId xmlns:p14="http://schemas.microsoft.com/office/powerpoint/2010/main" val="974232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088AB8-74A3-9EFF-814A-A054A6C92290}"/>
              </a:ext>
            </a:extLst>
          </p:cNvPr>
          <p:cNvSpPr>
            <a:spLocks noGrp="1"/>
          </p:cNvSpPr>
          <p:nvPr>
            <p:ph sz="half" idx="1"/>
          </p:nvPr>
        </p:nvSpPr>
        <p:spPr/>
        <p:txBody>
          <a:bodyPr/>
          <a:lstStyle/>
          <a:p>
            <a:r>
              <a:rPr lang="en-US" dirty="0"/>
              <a:t>A veteran is working full-time but asks the VSO to help them apply for TDIU and says, “Just don’t mention that I am working.”</a:t>
            </a:r>
          </a:p>
          <a:p>
            <a:r>
              <a:rPr lang="en-US" dirty="0"/>
              <a:t>A VSO notices that a caregiver is speaking for an elderly veteran and tries to redirect VA compensation payments into the caregiver’s bank account. </a:t>
            </a:r>
          </a:p>
        </p:txBody>
      </p:sp>
      <p:sp>
        <p:nvSpPr>
          <p:cNvPr id="3" name="Content Placeholder 2">
            <a:extLst>
              <a:ext uri="{FF2B5EF4-FFF2-40B4-BE49-F238E27FC236}">
                <a16:creationId xmlns:a16="http://schemas.microsoft.com/office/drawing/2014/main" id="{2BC6DB75-B3F9-1DD8-FDAD-53A2A607D64C}"/>
              </a:ext>
            </a:extLst>
          </p:cNvPr>
          <p:cNvSpPr>
            <a:spLocks noGrp="1"/>
          </p:cNvSpPr>
          <p:nvPr>
            <p:ph sz="half" idx="2"/>
          </p:nvPr>
        </p:nvSpPr>
        <p:spPr/>
        <p:txBody>
          <a:bodyPr/>
          <a:lstStyle/>
          <a:p>
            <a:r>
              <a:rPr lang="en-US" dirty="0"/>
              <a:t>A veteran says, “If this claim gets denied again, I’m done. I don’t want to be here anymore.”</a:t>
            </a:r>
          </a:p>
          <a:p>
            <a:r>
              <a:rPr lang="en-US" dirty="0"/>
              <a:t>A veteran tells a VSO they were arrested for assaulting their spouse and asks if it will affect their VA benefits, then describes ongoing violent behavior.</a:t>
            </a:r>
          </a:p>
        </p:txBody>
      </p:sp>
      <p:sp>
        <p:nvSpPr>
          <p:cNvPr id="4" name="Title 3">
            <a:extLst>
              <a:ext uri="{FF2B5EF4-FFF2-40B4-BE49-F238E27FC236}">
                <a16:creationId xmlns:a16="http://schemas.microsoft.com/office/drawing/2014/main" id="{0101E7FF-59C2-3306-6DE0-640BEF3867B5}"/>
              </a:ext>
            </a:extLst>
          </p:cNvPr>
          <p:cNvSpPr>
            <a:spLocks noGrp="1"/>
          </p:cNvSpPr>
          <p:nvPr>
            <p:ph type="title"/>
          </p:nvPr>
        </p:nvSpPr>
        <p:spPr/>
        <p:txBody>
          <a:bodyPr/>
          <a:lstStyle/>
          <a:p>
            <a:r>
              <a:rPr lang="en-US" dirty="0"/>
              <a:t>Scenario</a:t>
            </a:r>
          </a:p>
        </p:txBody>
      </p:sp>
    </p:spTree>
    <p:extLst>
      <p:ext uri="{BB962C8B-B14F-4D97-AF65-F5344CB8AC3E}">
        <p14:creationId xmlns:p14="http://schemas.microsoft.com/office/powerpoint/2010/main" val="2642796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870A42-B226-3DA0-1233-D6A39804FCED}"/>
              </a:ext>
            </a:extLst>
          </p:cNvPr>
          <p:cNvSpPr>
            <a:spLocks noGrp="1"/>
          </p:cNvSpPr>
          <p:nvPr>
            <p:ph sz="half" idx="1"/>
          </p:nvPr>
        </p:nvSpPr>
        <p:spPr/>
        <p:txBody>
          <a:bodyPr/>
          <a:lstStyle/>
          <a:p>
            <a:pPr marL="0" indent="0">
              <a:buNone/>
            </a:pPr>
            <a:r>
              <a:rPr lang="en-US" sz="2400" dirty="0"/>
              <a:t>Code of Federal Regulations - 38 (CFR) 14.632</a:t>
            </a:r>
          </a:p>
          <a:p>
            <a:pPr marL="0" indent="0">
              <a:buNone/>
            </a:pPr>
            <a:r>
              <a:rPr lang="en-US" sz="2400" b="1" dirty="0"/>
              <a:t>VSOs must:</a:t>
            </a:r>
          </a:p>
          <a:p>
            <a:pPr lvl="1"/>
            <a:r>
              <a:rPr lang="en-US" sz="1800" dirty="0"/>
              <a:t>Be an advocate and look out for the veteran’s best interest</a:t>
            </a:r>
          </a:p>
          <a:p>
            <a:pPr lvl="1"/>
            <a:r>
              <a:rPr lang="en-US" sz="1800" dirty="0"/>
              <a:t>Be truthful with the veteran and the VA</a:t>
            </a:r>
          </a:p>
          <a:p>
            <a:pPr lvl="1"/>
            <a:r>
              <a:rPr lang="en-US" sz="1800" dirty="0"/>
              <a:t>Be competent – know what you are doing</a:t>
            </a:r>
          </a:p>
          <a:p>
            <a:pPr lvl="1"/>
            <a:r>
              <a:rPr lang="en-US" sz="1800" dirty="0"/>
              <a:t>Do more than the bare minimum to help a veteran</a:t>
            </a:r>
          </a:p>
        </p:txBody>
      </p:sp>
      <p:sp>
        <p:nvSpPr>
          <p:cNvPr id="3" name="Content Placeholder 2">
            <a:extLst>
              <a:ext uri="{FF2B5EF4-FFF2-40B4-BE49-F238E27FC236}">
                <a16:creationId xmlns:a16="http://schemas.microsoft.com/office/drawing/2014/main" id="{E81AD096-6005-BE10-D25D-035C94357CA3}"/>
              </a:ext>
            </a:extLst>
          </p:cNvPr>
          <p:cNvSpPr>
            <a:spLocks noGrp="1"/>
          </p:cNvSpPr>
          <p:nvPr>
            <p:ph sz="half" idx="2"/>
          </p:nvPr>
        </p:nvSpPr>
        <p:spPr>
          <a:xfrm>
            <a:off x="6172200" y="2663824"/>
            <a:ext cx="5757530" cy="4667249"/>
          </a:xfrm>
        </p:spPr>
        <p:txBody>
          <a:bodyPr/>
          <a:lstStyle/>
          <a:p>
            <a:pPr marL="0" indent="0">
              <a:buNone/>
            </a:pPr>
            <a:r>
              <a:rPr lang="en-US" sz="2400" b="1" dirty="0"/>
              <a:t>VSOs must not:</a:t>
            </a:r>
            <a:endParaRPr lang="en-US" sz="1800" dirty="0"/>
          </a:p>
          <a:p>
            <a:r>
              <a:rPr lang="en-US" sz="1800" dirty="0"/>
              <a:t>Circumvent the rules of conduct for yourself or a veteran</a:t>
            </a:r>
          </a:p>
          <a:p>
            <a:r>
              <a:rPr lang="en-US" sz="1800" dirty="0"/>
              <a:t>Delay, without good cause, the processing of a claim at any stage of the administrative process</a:t>
            </a:r>
          </a:p>
          <a:p>
            <a:r>
              <a:rPr lang="en-US" sz="1800" dirty="0"/>
              <a:t>Disclose without the claimant’s authorization, any PII</a:t>
            </a:r>
          </a:p>
          <a:p>
            <a:pPr marL="0" indent="0">
              <a:buNone/>
            </a:pPr>
            <a:endParaRPr lang="en-US" dirty="0"/>
          </a:p>
        </p:txBody>
      </p:sp>
      <p:sp>
        <p:nvSpPr>
          <p:cNvPr id="4" name="Title 3">
            <a:extLst>
              <a:ext uri="{FF2B5EF4-FFF2-40B4-BE49-F238E27FC236}">
                <a16:creationId xmlns:a16="http://schemas.microsoft.com/office/drawing/2014/main" id="{5835C265-0BB9-B885-EDD6-77A8C937A80C}"/>
              </a:ext>
            </a:extLst>
          </p:cNvPr>
          <p:cNvSpPr>
            <a:spLocks noGrp="1"/>
          </p:cNvSpPr>
          <p:nvPr>
            <p:ph type="title"/>
          </p:nvPr>
        </p:nvSpPr>
        <p:spPr/>
        <p:txBody>
          <a:bodyPr/>
          <a:lstStyle/>
          <a:p>
            <a:r>
              <a:rPr lang="en-US" dirty="0"/>
              <a:t>VSO Standards of Conduct</a:t>
            </a:r>
          </a:p>
        </p:txBody>
      </p:sp>
    </p:spTree>
    <p:extLst>
      <p:ext uri="{BB962C8B-B14F-4D97-AF65-F5344CB8AC3E}">
        <p14:creationId xmlns:p14="http://schemas.microsoft.com/office/powerpoint/2010/main" val="206132678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deb9a506-fcaf-49ef-a945-aea4ccef3ac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D55AE4053AAB45AD483F958F0F78AE" ma:contentTypeVersion="11" ma:contentTypeDescription="Create a new document." ma:contentTypeScope="" ma:versionID="127c90f3e2c50eb2129846b249a2c2d1">
  <xsd:schema xmlns:xsd="http://www.w3.org/2001/XMLSchema" xmlns:xs="http://www.w3.org/2001/XMLSchema" xmlns:p="http://schemas.microsoft.com/office/2006/metadata/properties" xmlns:ns3="deb9a506-fcaf-49ef-a945-aea4ccef3ac5" targetNamespace="http://schemas.microsoft.com/office/2006/metadata/properties" ma:root="true" ma:fieldsID="b79d7a9adfa354a0402c575599d8e333" ns3:_="">
    <xsd:import namespace="deb9a506-fcaf-49ef-a945-aea4ccef3ac5"/>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b9a506-fcaf-49ef-a945-aea4ccef3ac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8535E9-2020-49B7-880E-E27420AC6C3E}">
  <ds:schemaRefs>
    <ds:schemaRef ds:uri="http://schemas.microsoft.com/office/2006/metadata/properties"/>
    <ds:schemaRef ds:uri="http://schemas.microsoft.com/office/2006/documentManagement/types"/>
    <ds:schemaRef ds:uri="http://purl.org/dc/terms/"/>
    <ds:schemaRef ds:uri="deb9a506-fcaf-49ef-a945-aea4ccef3ac5"/>
    <ds:schemaRef ds:uri="http://purl.org/dc/elements/1.1/"/>
    <ds:schemaRef ds:uri="http://www.w3.org/XML/1998/namespace"/>
    <ds:schemaRef ds:uri="http://schemas.openxmlformats.org/package/2006/metadata/core-properti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E13E9C85-3067-4E8B-B1CB-8536AA79C9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b9a506-fcaf-49ef-a945-aea4ccef3a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69628C0-E5F2-4221-BDF3-BC0536B6DC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17722</TotalTime>
  <Words>1966</Words>
  <Application>Microsoft Office PowerPoint</Application>
  <PresentationFormat>Widescreen</PresentationFormat>
  <Paragraphs>175</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Aptos</vt:lpstr>
      <vt:lpstr>Arial</vt:lpstr>
      <vt:lpstr>Calibri</vt:lpstr>
      <vt:lpstr>Calibri Light</vt:lpstr>
      <vt:lpstr>Custom Design</vt:lpstr>
      <vt:lpstr>1_Custom Design</vt:lpstr>
      <vt:lpstr>VSO Ethics and Standards of Conduct</vt:lpstr>
      <vt:lpstr>Course Topics</vt:lpstr>
      <vt:lpstr>Ethics Defined</vt:lpstr>
      <vt:lpstr>VSO Code of Ethics</vt:lpstr>
      <vt:lpstr>VSO Code of Ethics Continued</vt:lpstr>
      <vt:lpstr>Fraud</vt:lpstr>
      <vt:lpstr>Duty to Report</vt:lpstr>
      <vt:lpstr>Scenario</vt:lpstr>
      <vt:lpstr>VSO Standards of Conduct</vt:lpstr>
      <vt:lpstr>Violations of Standards of Conduct</vt:lpstr>
      <vt:lpstr>Veteran Standards of Conduct</vt:lpstr>
      <vt:lpstr>Withdrawing Representation</vt:lpstr>
      <vt:lpstr>Scenario</vt:lpstr>
      <vt:lpstr>When in Doubt, Ask!</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Walton, Evan</cp:lastModifiedBy>
  <cp:revision>17</cp:revision>
  <dcterms:created xsi:type="dcterms:W3CDTF">2024-02-20T00:25:13Z</dcterms:created>
  <dcterms:modified xsi:type="dcterms:W3CDTF">2026-04-10T16:34:52Z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0x010100CCD55AE4053AAB45AD483F958F0F78AE</vt:lpwstr>
  </property>
  <property fmtid="{D5CDD505-2E9C-101B-9397-08002B2CF9AE}" pid="3" name="MSIP_Label_ec3b1a8e-41ed-4bc7-92d1-0305fbefd661_Enabled">
    <vt:lpwstr>true</vt:lpwstr>
  </property>
  <property fmtid="{D5CDD505-2E9C-101B-9397-08002B2CF9AE}" pid="4" name="MSIP_Label_ec3b1a8e-41ed-4bc7-92d1-0305fbefd661_SetDate">
    <vt:lpwstr>2026-04-09T13:11:32Z</vt:lpwstr>
  </property>
  <property fmtid="{D5CDD505-2E9C-101B-9397-08002B2CF9AE}" pid="5" name="MSIP_Label_ec3b1a8e-41ed-4bc7-92d1-0305fbefd661_Method">
    <vt:lpwstr>Standard</vt:lpwstr>
  </property>
  <property fmtid="{D5CDD505-2E9C-101B-9397-08002B2CF9AE}" pid="6" name="MSIP_Label_ec3b1a8e-41ed-4bc7-92d1-0305fbefd661_Name">
    <vt:lpwstr>M365-General - Anyone (Unrestricted)-Prod</vt:lpwstr>
  </property>
  <property fmtid="{D5CDD505-2E9C-101B-9397-08002B2CF9AE}" pid="7" name="MSIP_Label_ec3b1a8e-41ed-4bc7-92d1-0305fbefd661_SiteId">
    <vt:lpwstr>70af547c-69ab-416d-b4a6-543b5ce52b99</vt:lpwstr>
  </property>
  <property fmtid="{D5CDD505-2E9C-101B-9397-08002B2CF9AE}" pid="8" name="MSIP_Label_ec3b1a8e-41ed-4bc7-92d1-0305fbefd661_ActionId">
    <vt:lpwstr>32d4c229-b253-4456-a1a0-380e1f3b0038</vt:lpwstr>
  </property>
  <property fmtid="{D5CDD505-2E9C-101B-9397-08002B2CF9AE}" pid="9" name="MSIP_Label_ec3b1a8e-41ed-4bc7-92d1-0305fbefd661_ContentBits">
    <vt:lpwstr>0</vt:lpwstr>
  </property>
  <property fmtid="{D5CDD505-2E9C-101B-9397-08002B2CF9AE}" pid="10" name="MSIP_Label_ec3b1a8e-41ed-4bc7-92d1-0305fbefd661_Tag">
    <vt:lpwstr>10, 3, 0, 2</vt:lpwstr>
  </property>
</Properties>
</file>